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8" r:id="rId1"/>
  </p:sldMasterIdLst>
  <p:notesMasterIdLst>
    <p:notesMasterId r:id="rId14"/>
  </p:notesMasterIdLst>
  <p:sldIdLst>
    <p:sldId id="265" r:id="rId2"/>
    <p:sldId id="266" r:id="rId3"/>
    <p:sldId id="256" r:id="rId4"/>
    <p:sldId id="257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007" autoAdjust="0"/>
  </p:normalViewPr>
  <p:slideViewPr>
    <p:cSldViewPr snapToGrid="0" snapToObjects="1">
      <p:cViewPr varScale="1">
        <p:scale>
          <a:sx n="68" d="100"/>
          <a:sy n="68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6A86-C610-274B-BA28-1AD5A2133C3D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9B516-F6C0-3344-BC85-FFE6BB2C3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33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2AA14C0A-BCB9-4953-9B48-848209557BA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404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360C-1810-4CCB-BCAC-CC17E1C463B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5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9B18-E05F-4F21-9949-5F6C96EF568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16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3C233-69A5-44E5-A963-234F997485D9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271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B72B-F74A-4CE4-8273-71A5FBCA9E15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66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8BD7-82C4-449B-8BD3-0E17C3032D31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78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AF92-F5BA-4521-976D-378C77DC131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81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B6D2-76AB-452B-A03D-0B4068771679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475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6F18A-B1EE-43A3-BC1F-5090F9E8DD40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676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39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B7F5-2E86-49A0-8298-2572EFDAF56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4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BC49-0CC6-43A7-9992-4D623C077048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54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BA54-B5B2-4B54-8CDA-B612515FA54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8AED-B21C-48A5-90AE-E7ED121FF29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69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88EB-5270-4F4D-BBAC-2DFC9E0A88D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6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FD1B6-ADC2-4790-8B23-97000E90DA20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00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5AE67-C838-4C10-BC3A-543DF23B533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67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877EA-842D-4CE6-B1DF-4BF49C8D5B7A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BCREC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8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964BDB-7850-4E32-8D30-261AEF0A228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BCREC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4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</p:sldLayoutIdLst>
  <p:hf hdr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710D8-63EA-1931-7E36-5CEFEBEE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12" y="3057525"/>
            <a:ext cx="2162175" cy="2114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AF882E-A44B-AF44-F32D-969D52E45BF2}"/>
              </a:ext>
            </a:extLst>
          </p:cNvPr>
          <p:cNvSpPr txBox="1"/>
          <p:nvPr/>
        </p:nvSpPr>
        <p:spPr>
          <a:xfrm>
            <a:off x="1491916" y="1070811"/>
            <a:ext cx="1220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Dr. BC Roy Engineering College, Durgapur</a:t>
            </a:r>
            <a:endParaRPr lang="en-IN" sz="48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68B2B-1680-6885-EED0-893F2DA8775A}"/>
              </a:ext>
            </a:extLst>
          </p:cNvPr>
          <p:cNvSpPr txBox="1"/>
          <p:nvPr/>
        </p:nvSpPr>
        <p:spPr>
          <a:xfrm>
            <a:off x="2201779" y="5967663"/>
            <a:ext cx="10551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Topic: Web Application Firewall using Aws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86114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865114"/>
            <a:ext cx="64747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and Performance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003828"/>
            <a:ext cx="10554414" cy="3360539"/>
          </a:xfrm>
          <a:prstGeom prst="roundRect">
            <a:avLst>
              <a:gd name="adj" fmla="val 2975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051804" y="3017639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273975" y="3158490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Security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1181" y="3158490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User Experience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2051804" y="3654743"/>
            <a:ext cx="10526792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273975" y="3795593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Significantly reduced vulnerabilities and successfully blocked 99% of malicious traffic.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3795593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Decreased load times and latency, resulting in higher customer satisfaction and increased conversions.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2051804" y="5002649"/>
            <a:ext cx="10526792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2273975" y="5143500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false positives, ensuring uninterrupted service and eliminating disruptions.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5143500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performance across geographically dispersed users by leveraging CloudFront's global edge locations.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72069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Conclusion: Strengthen Your Web Defense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442698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implementing a robust web application firewall using Amazon EC2, WAF, and CloudFront, you can fortify your web security defenses and protect your digital assets effectively. Stay one step ahead of cyber threats.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50964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joining us today! Now, let's dive into an engaging Q&amp;A session to address any queries or concerns you may have regarding web security and our 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D0CB9-4EDB-97AE-683A-47AC6C93B076}"/>
              </a:ext>
            </a:extLst>
          </p:cNvPr>
          <p:cNvSpPr txBox="1"/>
          <p:nvPr/>
        </p:nvSpPr>
        <p:spPr>
          <a:xfrm>
            <a:off x="1371600" y="1215189"/>
            <a:ext cx="12187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PROJECT CO-ORDINATOR</a:t>
            </a: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97F6E-B25A-D638-F2AA-714ABD568C7A}"/>
              </a:ext>
            </a:extLst>
          </p:cNvPr>
          <p:cNvSpPr txBox="1"/>
          <p:nvPr/>
        </p:nvSpPr>
        <p:spPr>
          <a:xfrm>
            <a:off x="1371600" y="2177716"/>
            <a:ext cx="1205564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 Prof. Biswajit Mondal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4400" dirty="0">
                <a:solidFill>
                  <a:srgbClr val="002060"/>
                </a:solidFill>
              </a:rPr>
              <a:t>GROUP MEMBERS:</a:t>
            </a:r>
          </a:p>
          <a:p>
            <a:endParaRPr lang="en-US" sz="3200" dirty="0"/>
          </a:p>
          <a:p>
            <a:pPr marL="457200" indent="-4572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Abhinab Mondal         12000121112</a:t>
            </a:r>
          </a:p>
          <a:p>
            <a:pPr marL="457200" indent="-4572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Rahul Ghosh               12000121109</a:t>
            </a:r>
          </a:p>
          <a:p>
            <a:pPr marL="457200" indent="-4572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Avnish Kumar Thakur 12000120112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00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40349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Security: Safeguarding Your Digital Assets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6732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today's digital landscape, web security is paramount. This presentation explores the creation of a robust web application firewall to protect against cyber threats.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989320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C39DB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3573" y="5984200"/>
            <a:ext cx="94655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kern="0" spc="-35" dirty="0">
                <a:solidFill>
                  <a:srgbClr val="3C38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9686" y="5994797"/>
            <a:ext cx="22758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Abhinab Mondal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Rahul Ghosh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Avnish Thakur</a:t>
            </a:r>
            <a:endParaRPr lang="en-US" sz="2187" b="1" kern="0" spc="-35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95560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Objective: Building a Fortified Defense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8511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06347" y="3892868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927515"/>
            <a:ext cx="238827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Security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496872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web application firewall that can effectively shield against common and sophisticated attacks.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8511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79532" y="3892868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9275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Mitigation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4496872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the potential impact of security breaches and safeguard sensitive data and customer trust.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8511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367957" y="3892868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927515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Readiness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4844058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adherence to industry-specific security standards and regulatory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86AE1-E6EB-C249-A99B-D4D86437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91822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359819"/>
            <a:ext cx="622613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Services Overview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0961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EC2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24826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virtual servers that provide flexible computing capacity for running applications securely.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60961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WAF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424826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Web Application Firewall analysis and protection against common web exploits and emerging threats.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60961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CloudFront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424826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Amazon's content delivery network that caches and delivers data securely and efficiently to users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-19407" y="0"/>
            <a:ext cx="14630400" cy="8229600"/>
          </a:xfrm>
          <a:prstGeom prst="rect">
            <a:avLst/>
          </a:prstGeom>
          <a:solidFill>
            <a:srgbClr val="FFFFFF"/>
          </a:solidFill>
          <a:ln w="12144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8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49955" y="2854642"/>
            <a:ext cx="4807029" cy="6072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1"/>
              </a:lnSpc>
              <a:buNone/>
            </a:pPr>
            <a:r>
              <a:rPr lang="en-US" sz="3825" b="1" kern="0" spc="-11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Setup and Integration</a:t>
            </a:r>
            <a:endParaRPr lang="en-US" sz="3825" dirty="0"/>
          </a:p>
        </p:txBody>
      </p:sp>
      <p:sp>
        <p:nvSpPr>
          <p:cNvPr id="6" name="Shape 3"/>
          <p:cNvSpPr/>
          <p:nvPr/>
        </p:nvSpPr>
        <p:spPr>
          <a:xfrm>
            <a:off x="7295793" y="3862149"/>
            <a:ext cx="38814" cy="3832741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7" name="Shape 4"/>
          <p:cNvSpPr/>
          <p:nvPr/>
        </p:nvSpPr>
        <p:spPr>
          <a:xfrm>
            <a:off x="7533799" y="4213146"/>
            <a:ext cx="680085" cy="38814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8" name="Shape 5"/>
          <p:cNvSpPr/>
          <p:nvPr/>
        </p:nvSpPr>
        <p:spPr>
          <a:xfrm>
            <a:off x="7096601" y="4013954"/>
            <a:ext cx="437198" cy="437198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2144">
            <a:solidFill>
              <a:srgbClr val="B5B7E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48525" y="4050387"/>
            <a:ext cx="133350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295" b="1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295" dirty="0"/>
          </a:p>
        </p:txBody>
      </p:sp>
      <p:sp>
        <p:nvSpPr>
          <p:cNvPr id="10" name="Text 7"/>
          <p:cNvSpPr/>
          <p:nvPr/>
        </p:nvSpPr>
        <p:spPr>
          <a:xfrm>
            <a:off x="8383905" y="4056459"/>
            <a:ext cx="1943100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1"/>
              </a:lnSpc>
              <a:buNone/>
            </a:pPr>
            <a:r>
              <a:rPr lang="en-US" sz="1913" b="1" kern="0" spc="-5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EC2</a:t>
            </a:r>
            <a:endParaRPr lang="en-US" sz="1913" dirty="0"/>
          </a:p>
        </p:txBody>
      </p:sp>
      <p:sp>
        <p:nvSpPr>
          <p:cNvPr id="11" name="Text 8"/>
          <p:cNvSpPr/>
          <p:nvPr/>
        </p:nvSpPr>
        <p:spPr>
          <a:xfrm>
            <a:off x="8383905" y="4554379"/>
            <a:ext cx="3546158" cy="932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8"/>
              </a:lnSpc>
              <a:buNone/>
            </a:pPr>
            <a:r>
              <a:rPr lang="en-US" sz="153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and configure virtual servers, ensuring high availability and efficient resource allocation.</a:t>
            </a:r>
            <a:endParaRPr lang="en-US" sz="1530" dirty="0"/>
          </a:p>
        </p:txBody>
      </p:sp>
      <p:sp>
        <p:nvSpPr>
          <p:cNvPr id="12" name="Shape 9"/>
          <p:cNvSpPr/>
          <p:nvPr/>
        </p:nvSpPr>
        <p:spPr>
          <a:xfrm>
            <a:off x="6416516" y="5184696"/>
            <a:ext cx="680085" cy="38814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3" name="Shape 10"/>
          <p:cNvSpPr/>
          <p:nvPr/>
        </p:nvSpPr>
        <p:spPr>
          <a:xfrm>
            <a:off x="7096601" y="4985504"/>
            <a:ext cx="437198" cy="437198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2144">
            <a:solidFill>
              <a:srgbClr val="B5B7E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25665" y="5021937"/>
            <a:ext cx="179070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295" b="1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295" dirty="0"/>
          </a:p>
        </p:txBody>
      </p:sp>
      <p:sp>
        <p:nvSpPr>
          <p:cNvPr id="15" name="Text 12"/>
          <p:cNvSpPr/>
          <p:nvPr/>
        </p:nvSpPr>
        <p:spPr>
          <a:xfrm>
            <a:off x="4099560" y="5028009"/>
            <a:ext cx="2146935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91"/>
              </a:lnSpc>
              <a:buNone/>
            </a:pPr>
            <a:r>
              <a:rPr lang="en-US" sz="1913" b="1" kern="0" spc="-5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WAF Configuration</a:t>
            </a:r>
            <a:endParaRPr lang="en-US" sz="1913" dirty="0"/>
          </a:p>
        </p:txBody>
      </p:sp>
      <p:sp>
        <p:nvSpPr>
          <p:cNvPr id="16" name="Text 13"/>
          <p:cNvSpPr/>
          <p:nvPr/>
        </p:nvSpPr>
        <p:spPr>
          <a:xfrm>
            <a:off x="2700338" y="5525929"/>
            <a:ext cx="3546158" cy="932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48"/>
              </a:lnSpc>
              <a:buNone/>
            </a:pPr>
            <a:r>
              <a:rPr lang="en-US" sz="153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 web application firewall rules to protect against vulnerabilities specific to your web application.</a:t>
            </a:r>
            <a:endParaRPr lang="en-US" sz="1530" dirty="0"/>
          </a:p>
        </p:txBody>
      </p:sp>
      <p:sp>
        <p:nvSpPr>
          <p:cNvPr id="17" name="Shape 14"/>
          <p:cNvSpPr/>
          <p:nvPr/>
        </p:nvSpPr>
        <p:spPr>
          <a:xfrm>
            <a:off x="7533799" y="6226612"/>
            <a:ext cx="680085" cy="38814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8" name="Shape 15"/>
          <p:cNvSpPr/>
          <p:nvPr/>
        </p:nvSpPr>
        <p:spPr>
          <a:xfrm>
            <a:off x="7096601" y="6027420"/>
            <a:ext cx="437198" cy="437198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2144">
            <a:solidFill>
              <a:srgbClr val="B5B7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21855" y="6063853"/>
            <a:ext cx="186690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295" b="1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295" dirty="0"/>
          </a:p>
        </p:txBody>
      </p:sp>
      <p:sp>
        <p:nvSpPr>
          <p:cNvPr id="20" name="Text 17"/>
          <p:cNvSpPr/>
          <p:nvPr/>
        </p:nvSpPr>
        <p:spPr>
          <a:xfrm>
            <a:off x="8383905" y="6069925"/>
            <a:ext cx="2529602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1"/>
              </a:lnSpc>
              <a:buNone/>
            </a:pPr>
            <a:r>
              <a:rPr lang="en-US" sz="1913" b="1" kern="0" spc="-5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CloudFront Integration</a:t>
            </a:r>
            <a:endParaRPr lang="en-US" sz="1913" dirty="0"/>
          </a:p>
        </p:txBody>
      </p:sp>
      <p:sp>
        <p:nvSpPr>
          <p:cNvPr id="21" name="Text 18"/>
          <p:cNvSpPr/>
          <p:nvPr/>
        </p:nvSpPr>
        <p:spPr>
          <a:xfrm>
            <a:off x="8383905" y="6567845"/>
            <a:ext cx="3546158" cy="932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8"/>
              </a:lnSpc>
              <a:buNone/>
            </a:pPr>
            <a:r>
              <a:rPr lang="en-US" sz="153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CloudFront to act as a secure content delivery network, improving performance and user experience.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45157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Shape 1"/>
          <p:cNvSpPr/>
          <p:nvPr/>
        </p:nvSpPr>
        <p:spPr>
          <a:xfrm>
            <a:off x="5915378" y="0"/>
            <a:ext cx="8715022" cy="8523111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9867" y="0"/>
            <a:ext cx="6920088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Diagram: Seamless Integration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the interconnectedness of Amazon EC2, WAF, and CloudFront in a simplified yet powerful architecture diagram.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21447"/>
          </a:xfrm>
          <a:prstGeom prst="rect">
            <a:avLst/>
          </a:prstGeom>
          <a:solidFill>
            <a:srgbClr val="FFFFFF"/>
          </a:solidFill>
          <a:ln w="9644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3938468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Benefits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Encryption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 sensitive data in transit and at rest, ensuring confidentiality and compliance.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96369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visibility into web traffic and quickly detect and respond to potential security threats.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4992529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397710"/>
            <a:ext cx="171223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Traffic Distribution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7796213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distribute web traffic across multiple servers, ensuring scalability and high availability.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4992529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397829"/>
            <a:ext cx="157376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Rules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7796332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predefined rule sets or create custom rules to block known threats and vulnerability exploits.</a:t>
            </a:r>
            <a:endParaRPr lang="en-US" sz="1225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150</TotalTime>
  <Words>483</Words>
  <Application>Microsoft Office PowerPoint</Application>
  <PresentationFormat>Custom</PresentationFormat>
  <Paragraphs>75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Garamond</vt:lpstr>
      <vt:lpstr>Inter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RAHUL GHOSH</cp:lastModifiedBy>
  <cp:revision>5</cp:revision>
  <dcterms:created xsi:type="dcterms:W3CDTF">2023-12-01T19:20:32Z</dcterms:created>
  <dcterms:modified xsi:type="dcterms:W3CDTF">2023-12-04T05:37:25Z</dcterms:modified>
</cp:coreProperties>
</file>